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6" r:id="rId11"/>
    <p:sldId id="311" r:id="rId12"/>
    <p:sldId id="312" r:id="rId13"/>
    <p:sldId id="313" r:id="rId14"/>
    <p:sldId id="314" r:id="rId15"/>
    <p:sldId id="31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 gaan oefenopgaves maken aan de hand van een stappenplan. We doen oefenopgave 1 samen.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1: Oude prijs: 0:25, nieuwe prijs: 0.35</a:t>
            </a:r>
          </a:p>
          <a:p>
            <a:r>
              <a:rPr lang="nl-NL" sz="2800" dirty="0" smtClean="0"/>
              <a:t>2: (0.35 – 0.25) / 0.25 * 100 = 40%</a:t>
            </a:r>
          </a:p>
          <a:p>
            <a:r>
              <a:rPr lang="nl-NL" sz="2800" dirty="0" smtClean="0"/>
              <a:t>3: oude hoeveelheid 50, nieuwe hoeveelheid: 40</a:t>
            </a:r>
          </a:p>
          <a:p>
            <a:r>
              <a:rPr lang="nl-NL" sz="2800" dirty="0" smtClean="0"/>
              <a:t>4: (40-50) / 50 * 100 = -20%</a:t>
            </a:r>
          </a:p>
          <a:p>
            <a:r>
              <a:rPr lang="nl-NL" sz="2800" dirty="0" smtClean="0"/>
              <a:t>5: -20 / 40 = -0.5</a:t>
            </a:r>
          </a:p>
          <a:p>
            <a:r>
              <a:rPr lang="nl-NL" sz="2800" dirty="0" smtClean="0"/>
              <a:t>6/7 = de elasticiteit is tussen 0 en -1 en dus inelastisch.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51913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de uitgedeelde oefenopgaves.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Maak gebruik van het stappenplan.</a:t>
            </a:r>
          </a:p>
          <a:p>
            <a:r>
              <a:rPr lang="nl-NL" sz="2500" dirty="0" smtClean="0"/>
              <a:t>Stel vragen als je er niet uit komt.</a:t>
            </a:r>
          </a:p>
          <a:p>
            <a:r>
              <a:rPr lang="nl-NL" sz="2500" dirty="0" smtClean="0"/>
              <a:t>Eerder klaar, verder met lezen inkomenselasticiteit.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6489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319"/>
          <a:stretch/>
        </p:blipFill>
        <p:spPr>
          <a:xfrm>
            <a:off x="0" y="0"/>
            <a:ext cx="5245768" cy="6015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4721"/>
          <a:stretch/>
        </p:blipFill>
        <p:spPr>
          <a:xfrm>
            <a:off x="0" y="0"/>
            <a:ext cx="5245768" cy="10587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9165"/>
          <a:stretch/>
        </p:blipFill>
        <p:spPr>
          <a:xfrm>
            <a:off x="0" y="0"/>
            <a:ext cx="5245768" cy="14437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0657"/>
          <a:stretch/>
        </p:blipFill>
        <p:spPr>
          <a:xfrm>
            <a:off x="0" y="0"/>
            <a:ext cx="5245768" cy="203333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1281"/>
          <a:stretch/>
        </p:blipFill>
        <p:spPr>
          <a:xfrm>
            <a:off x="0" y="1"/>
            <a:ext cx="5245768" cy="268304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9301"/>
          <a:stretch/>
        </p:blipFill>
        <p:spPr>
          <a:xfrm>
            <a:off x="0" y="0"/>
            <a:ext cx="5245768" cy="351322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2703"/>
          <a:stretch/>
        </p:blipFill>
        <p:spPr>
          <a:xfrm>
            <a:off x="0" y="0"/>
            <a:ext cx="5245768" cy="397042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3501"/>
          <a:stretch/>
        </p:blipFill>
        <p:spPr>
          <a:xfrm>
            <a:off x="0" y="0"/>
            <a:ext cx="5245768" cy="460809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4472"/>
          <a:stretch/>
        </p:blipFill>
        <p:spPr>
          <a:xfrm>
            <a:off x="0" y="0"/>
            <a:ext cx="5245768" cy="523373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8222"/>
          <a:stretch/>
        </p:blipFill>
        <p:spPr>
          <a:xfrm>
            <a:off x="0" y="1"/>
            <a:ext cx="5245768" cy="566687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12666"/>
          <a:stretch/>
        </p:blipFill>
        <p:spPr>
          <a:xfrm>
            <a:off x="0" y="1"/>
            <a:ext cx="5245768" cy="60518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5895"/>
          <a:stretch/>
        </p:blipFill>
        <p:spPr>
          <a:xfrm>
            <a:off x="0" y="1"/>
            <a:ext cx="5245768" cy="6521116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45768" cy="6929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9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640"/>
          <a:stretch/>
        </p:blipFill>
        <p:spPr>
          <a:xfrm>
            <a:off x="3618" y="-1"/>
            <a:ext cx="10860898" cy="50532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6157"/>
          <a:stretch/>
        </p:blipFill>
        <p:spPr>
          <a:xfrm>
            <a:off x="3618" y="0"/>
            <a:ext cx="10860898" cy="9504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0549"/>
          <a:stretch/>
        </p:blipFill>
        <p:spPr>
          <a:xfrm>
            <a:off x="3618" y="0"/>
            <a:ext cx="10860898" cy="133550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4416"/>
          <a:stretch/>
        </p:blipFill>
        <p:spPr>
          <a:xfrm>
            <a:off x="3618" y="0"/>
            <a:ext cx="10860898" cy="175661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6881"/>
          <a:stretch/>
        </p:blipFill>
        <p:spPr>
          <a:xfrm>
            <a:off x="3618" y="-1"/>
            <a:ext cx="10860898" cy="227396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5140"/>
          <a:stretch/>
        </p:blipFill>
        <p:spPr>
          <a:xfrm>
            <a:off x="3618" y="-1"/>
            <a:ext cx="10860898" cy="308008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5328"/>
          <a:stretch/>
        </p:blipFill>
        <p:spPr>
          <a:xfrm>
            <a:off x="3618" y="0"/>
            <a:ext cx="10860898" cy="375385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9194"/>
          <a:stretch/>
        </p:blipFill>
        <p:spPr>
          <a:xfrm>
            <a:off x="3618" y="-1"/>
            <a:ext cx="10860898" cy="417495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3938"/>
          <a:stretch/>
        </p:blipFill>
        <p:spPr>
          <a:xfrm>
            <a:off x="3618" y="0"/>
            <a:ext cx="10860898" cy="453590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26402"/>
          <a:stretch/>
        </p:blipFill>
        <p:spPr>
          <a:xfrm>
            <a:off x="3618" y="0"/>
            <a:ext cx="10860898" cy="505326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14662"/>
          <a:stretch/>
        </p:blipFill>
        <p:spPr>
          <a:xfrm>
            <a:off x="3618" y="0"/>
            <a:ext cx="10860898" cy="585938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" y="-1"/>
            <a:ext cx="10860898" cy="686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1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Inkomenselasticiteit.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 hebben zojuist gekeken naar de verandering van prijzen en welke invloed dat heeft op de vraag.</a:t>
            </a:r>
          </a:p>
          <a:p>
            <a:r>
              <a:rPr lang="nl-NL" sz="2500" dirty="0" smtClean="0"/>
              <a:t>Nu gaan we kijken naar de verandering van inkomens en welke invloed dat heeft op de vraag.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599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Lees de paragraaf inkomenselasticiteit en maak vragen 1 </a:t>
            </a:r>
            <a:r>
              <a:rPr lang="nl-NL" dirty="0" err="1" smtClean="0"/>
              <a:t>t.m</a:t>
            </a:r>
            <a:r>
              <a:rPr lang="nl-NL" dirty="0" smtClean="0"/>
              <a:t> 4 (alles wat niet af komt wordt HW)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leest, vergeet dit niet!.</a:t>
            </a:r>
          </a:p>
          <a:p>
            <a:r>
              <a:rPr lang="nl-NL" sz="2500" dirty="0" smtClean="0"/>
              <a:t>Stel vragen als je er niet uit komt.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612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Prijselasticiteit van de gevraagde hoeveelheid + inkomenselasticiteit.</a:t>
            </a:r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2500" dirty="0"/>
              <a:t>Deel / geheel * 100% </a:t>
            </a:r>
            <a:endParaRPr lang="nl-NL" sz="2500" dirty="0" smtClean="0"/>
          </a:p>
          <a:p>
            <a:r>
              <a:rPr lang="nl-NL" sz="2500" dirty="0" smtClean="0"/>
              <a:t>= </a:t>
            </a:r>
            <a:r>
              <a:rPr lang="nl-NL" sz="2500" dirty="0"/>
              <a:t>als we willen weten hoeveel procent iets is van een totaal </a:t>
            </a:r>
            <a:r>
              <a:rPr lang="nl-NL" sz="2500" dirty="0" err="1"/>
              <a:t>bvb</a:t>
            </a:r>
            <a:r>
              <a:rPr lang="nl-NL" sz="2500" dirty="0"/>
              <a:t> hoeveel mensen zijn er werkloos van de totale bevolking</a:t>
            </a:r>
          </a:p>
          <a:p>
            <a:r>
              <a:rPr lang="nl-NL" sz="2500" dirty="0"/>
              <a:t>(nieuw – oud) / oud * 100% </a:t>
            </a:r>
            <a:endParaRPr lang="nl-NL" sz="2500" dirty="0" smtClean="0"/>
          </a:p>
          <a:p>
            <a:r>
              <a:rPr lang="nl-NL" sz="2500" dirty="0" smtClean="0"/>
              <a:t>gebruiken </a:t>
            </a:r>
            <a:r>
              <a:rPr lang="nl-NL" sz="2500" dirty="0"/>
              <a:t>we als we willen weten of iets is gedaald of gestegen. Bijvoorbeeld is de werkloosheid gedaald of gestegen de afgelopen jaren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Vooral (nieuw-oud) / oud * 100% hebben we vandaag nodig.</a:t>
            </a:r>
            <a:endParaRPr lang="nl-NL" sz="25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5381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379" y="180474"/>
            <a:ext cx="10587789" cy="1749926"/>
          </a:xfrm>
        </p:spPr>
        <p:txBody>
          <a:bodyPr/>
          <a:lstStyle/>
          <a:p>
            <a:r>
              <a:rPr lang="nl-NL" dirty="0" smtClean="0"/>
              <a:t>Prijselasticiteit van de gevraagde hoeveelheid.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1421" y="1118937"/>
            <a:ext cx="8732581" cy="4922425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verkopen fietsen.</a:t>
            </a:r>
          </a:p>
          <a:p>
            <a:r>
              <a:rPr lang="nl-NL" sz="2500" dirty="0" smtClean="0"/>
              <a:t>We verkopen deze fietsen voor 200 euro, voor deze prijs verkopen we 100 fietsen.</a:t>
            </a:r>
          </a:p>
          <a:p>
            <a:r>
              <a:rPr lang="nl-NL" sz="2500" dirty="0" smtClean="0"/>
              <a:t>Nu hadden we het idee om de fietsen duurder te maken, namelijk 250 euro.</a:t>
            </a:r>
          </a:p>
          <a:p>
            <a:r>
              <a:rPr lang="nl-NL" sz="2500" dirty="0" smtClean="0"/>
              <a:t>Is dit een goed idee?</a:t>
            </a:r>
          </a:p>
          <a:p>
            <a:r>
              <a:rPr lang="nl-NL" sz="2500" dirty="0" smtClean="0"/>
              <a:t>Ja: als er maar een paar mensen zeggen, </a:t>
            </a:r>
            <a:r>
              <a:rPr lang="nl-NL" sz="2500" dirty="0" err="1" smtClean="0"/>
              <a:t>oehh</a:t>
            </a:r>
            <a:r>
              <a:rPr lang="nl-NL" sz="2500" dirty="0" smtClean="0"/>
              <a:t> dat is de te duur</a:t>
            </a:r>
          </a:p>
          <a:p>
            <a:r>
              <a:rPr lang="nl-NL" sz="2500" dirty="0" smtClean="0"/>
              <a:t>Nee: als er heel veel mensen zeggen, </a:t>
            </a:r>
            <a:r>
              <a:rPr lang="nl-NL" sz="2500" dirty="0" err="1" smtClean="0"/>
              <a:t>oehhh</a:t>
            </a:r>
            <a:r>
              <a:rPr lang="nl-NL" sz="2500" dirty="0" smtClean="0"/>
              <a:t> dat is de te duur.</a:t>
            </a:r>
          </a:p>
          <a:p>
            <a:r>
              <a:rPr lang="nl-NL" sz="2500" dirty="0" smtClean="0"/>
              <a:t>Dit kunnen we berekenen.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5019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9232" y="84221"/>
            <a:ext cx="8804770" cy="1846179"/>
          </a:xfrm>
        </p:spPr>
        <p:txBody>
          <a:bodyPr/>
          <a:lstStyle/>
          <a:p>
            <a:r>
              <a:rPr lang="nl-NL" dirty="0" smtClean="0"/>
              <a:t>Wat willen we daarvoor weten: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6253" y="601579"/>
            <a:ext cx="10058400" cy="543978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willen weten hoeveel de vraag naar onze fietsen veranderd.</a:t>
            </a:r>
          </a:p>
          <a:p>
            <a:r>
              <a:rPr lang="nl-NL" sz="2500" dirty="0" smtClean="0"/>
              <a:t>Daarvoor willen we de % verandering van de gevraagde hoeveelheid berekenen (formule: (nieuw-oud) / oud * 100%</a:t>
            </a:r>
          </a:p>
          <a:p>
            <a:r>
              <a:rPr lang="nl-NL" sz="2500" dirty="0" smtClean="0"/>
              <a:t>Dit laat zien hoeveel klanten we kwijt raken door de prijs verhoging.</a:t>
            </a:r>
          </a:p>
          <a:p>
            <a:r>
              <a:rPr lang="nl-NL" sz="2500" dirty="0" smtClean="0"/>
              <a:t>We willen ook weten hoeveel onze prijs stijgt.</a:t>
            </a:r>
          </a:p>
          <a:p>
            <a:r>
              <a:rPr lang="nl-NL" sz="2500" dirty="0" smtClean="0"/>
              <a:t>Daarvoor willen we de % verandering van de prijs berekenen (formule: (nieuw – oud) / oud * 100%.</a:t>
            </a:r>
          </a:p>
          <a:p>
            <a:r>
              <a:rPr lang="nl-NL" sz="2500" dirty="0" smtClean="0"/>
              <a:t>Doen : % verandering hoeveelheid / % verandering prijs.</a:t>
            </a:r>
          </a:p>
          <a:p>
            <a:r>
              <a:rPr lang="nl-NL" sz="2500" dirty="0" smtClean="0"/>
              <a:t>Dan hebben we de elasticiteit.</a:t>
            </a:r>
          </a:p>
          <a:p>
            <a:r>
              <a:rPr lang="nl-NL" sz="2500" dirty="0" smtClean="0"/>
              <a:t>Wanneer deze tussen de 0 en -1 ligt noemen we dit inelastisch Wanneer deze lager is dan -1, noemen we dit elastisch</a:t>
            </a:r>
          </a:p>
        </p:txBody>
      </p:sp>
    </p:spTree>
    <p:extLst>
      <p:ext uri="{BB962C8B-B14F-4D97-AF65-F5344CB8AC3E}">
        <p14:creationId xmlns:p14="http://schemas.microsoft.com/office/powerpoint/2010/main" val="79722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fietsen worden i.p.v. 200 nu 250 euro</a:t>
            </a:r>
          </a:p>
          <a:p>
            <a:r>
              <a:rPr lang="nl-NL" sz="2500" dirty="0" smtClean="0"/>
              <a:t>De vraag daalt van 100 naar 80 personen.</a:t>
            </a:r>
          </a:p>
          <a:p>
            <a:r>
              <a:rPr lang="nl-NL" sz="2500" dirty="0" smtClean="0"/>
              <a:t>De vraag is gedaald met: (80-100) / 100 * 100% = -20% </a:t>
            </a:r>
          </a:p>
          <a:p>
            <a:r>
              <a:rPr lang="nl-NL" sz="2500" dirty="0" smtClean="0"/>
              <a:t>De prijs is gestegen met: (250-200) / 200 * 100% = 25%</a:t>
            </a:r>
          </a:p>
          <a:p>
            <a:r>
              <a:rPr lang="nl-NL" sz="2500" dirty="0"/>
              <a:t>Doen : % verandering hoeveelheid / % verandering prijs.</a:t>
            </a:r>
          </a:p>
          <a:p>
            <a:r>
              <a:rPr lang="nl-NL" sz="2500" dirty="0" smtClean="0"/>
              <a:t>Dan is de elasticiteit -20/25 = -0,8</a:t>
            </a:r>
          </a:p>
          <a:p>
            <a:r>
              <a:rPr lang="nl-NL" sz="2500" dirty="0" smtClean="0"/>
              <a:t>Dus inelastisch (tussen de 0 en de -1)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1988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Lees de paragraaf prijselasticiteit van de gevraagde hoeveelheid en maak vragen 1 </a:t>
            </a:r>
            <a:r>
              <a:rPr lang="nl-NL" dirty="0" err="1" smtClean="0"/>
              <a:t>t.m</a:t>
            </a:r>
            <a:r>
              <a:rPr lang="nl-NL" dirty="0" smtClean="0"/>
              <a:t>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Zorg dat je de stukjes theorie leest, vergeet dit niet!.</a:t>
            </a:r>
          </a:p>
          <a:p>
            <a:r>
              <a:rPr lang="nl-NL" sz="2500" dirty="0" smtClean="0"/>
              <a:t>Stel vragen als je er niet uit komt.</a:t>
            </a:r>
          </a:p>
          <a:p>
            <a:r>
              <a:rPr lang="nl-NL" sz="2500" dirty="0" smtClean="0"/>
              <a:t>Eerder klaar, verder met lezen inkomenselasticiteit.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202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5276"/>
          <a:stretch/>
        </p:blipFill>
        <p:spPr>
          <a:xfrm>
            <a:off x="0" y="0"/>
            <a:ext cx="12192000" cy="818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4950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5501"/>
          <a:stretch/>
        </p:blipFill>
        <p:spPr>
          <a:xfrm>
            <a:off x="0" y="1379538"/>
            <a:ext cx="12192000" cy="87036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9538"/>
            <a:ext cx="12192000" cy="159703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/>
          <a:srcRect b="41899"/>
          <a:stretch/>
        </p:blipFill>
        <p:spPr>
          <a:xfrm>
            <a:off x="0" y="2682162"/>
            <a:ext cx="12192000" cy="8671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682162"/>
            <a:ext cx="12192000" cy="149250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/>
          <a:srcRect b="20072"/>
          <a:stretch/>
        </p:blipFill>
        <p:spPr>
          <a:xfrm>
            <a:off x="0" y="3981574"/>
            <a:ext cx="12192000" cy="148076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981573"/>
            <a:ext cx="12192000" cy="185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30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208715"/>
            <a:ext cx="8596668" cy="3880773"/>
          </a:xfrm>
        </p:spPr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Vraag 4 bespreken we volgende week: nog niet af? Dan is het huiswerk.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1446"/>
          <a:stretch/>
        </p:blipFill>
        <p:spPr>
          <a:xfrm>
            <a:off x="0" y="36510"/>
            <a:ext cx="12192000" cy="85382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10"/>
            <a:ext cx="12192000" cy="14581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39592"/>
          <a:stretch/>
        </p:blipFill>
        <p:spPr>
          <a:xfrm>
            <a:off x="0" y="1494689"/>
            <a:ext cx="12192000" cy="105600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94689"/>
            <a:ext cx="12192000" cy="174811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b="43655"/>
          <a:stretch/>
        </p:blipFill>
        <p:spPr>
          <a:xfrm>
            <a:off x="0" y="3090051"/>
            <a:ext cx="12192000" cy="80818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90051"/>
            <a:ext cx="12192000" cy="143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31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414</TotalTime>
  <Words>690</Words>
  <Application>Microsoft Office PowerPoint</Application>
  <PresentationFormat>Breedbeeld</PresentationFormat>
  <Paragraphs>97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Welkom havo 3.</vt:lpstr>
      <vt:lpstr>Agenda:</vt:lpstr>
      <vt:lpstr>Wat hebben we gezien?</vt:lpstr>
      <vt:lpstr>Prijselasticiteit van de gevraagde hoeveelheid.</vt:lpstr>
      <vt:lpstr>Wat willen we daarvoor weten:</vt:lpstr>
      <vt:lpstr>Stel:</vt:lpstr>
      <vt:lpstr>Lees de paragraaf prijselasticiteit van de gevraagde hoeveelheid en maak vragen 1 t.m 4</vt:lpstr>
      <vt:lpstr>PowerPoint-presentatie</vt:lpstr>
      <vt:lpstr>PowerPoint-presentatie</vt:lpstr>
      <vt:lpstr>We gaan oefenopgaves maken aan de hand van een stappenplan. We doen oefenopgave 1 samen.</vt:lpstr>
      <vt:lpstr>Maak de uitgedeelde oefenopgaves.</vt:lpstr>
      <vt:lpstr>PowerPoint-presentatie</vt:lpstr>
      <vt:lpstr>PowerPoint-presentatie</vt:lpstr>
      <vt:lpstr>Inkomenselasticiteit.</vt:lpstr>
      <vt:lpstr>Lees de paragraaf inkomenselasticiteit en maak vragen 1 t.m 4 (alles wat niet af komt wordt HW)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51</cp:revision>
  <dcterms:created xsi:type="dcterms:W3CDTF">2017-08-27T09:00:36Z</dcterms:created>
  <dcterms:modified xsi:type="dcterms:W3CDTF">2017-09-29T06:58:14Z</dcterms:modified>
</cp:coreProperties>
</file>